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5"/>
  </p:notesMasterIdLst>
  <p:sldIdLst>
    <p:sldId id="256" r:id="rId2"/>
    <p:sldId id="257" r:id="rId3"/>
    <p:sldId id="308" r:id="rId4"/>
    <p:sldId id="309" r:id="rId5"/>
    <p:sldId id="312" r:id="rId6"/>
    <p:sldId id="314" r:id="rId7"/>
    <p:sldId id="313" r:id="rId8"/>
    <p:sldId id="315" r:id="rId9"/>
    <p:sldId id="311" r:id="rId10"/>
    <p:sldId id="310" r:id="rId11"/>
    <p:sldId id="319" r:id="rId12"/>
    <p:sldId id="318" r:id="rId13"/>
    <p:sldId id="317" r:id="rId14"/>
    <p:sldId id="316" r:id="rId15"/>
    <p:sldId id="321" r:id="rId16"/>
    <p:sldId id="320" r:id="rId17"/>
    <p:sldId id="323" r:id="rId18"/>
    <p:sldId id="324" r:id="rId19"/>
    <p:sldId id="322" r:id="rId20"/>
    <p:sldId id="326" r:id="rId21"/>
    <p:sldId id="325" r:id="rId22"/>
    <p:sldId id="329" r:id="rId23"/>
    <p:sldId id="339" r:id="rId24"/>
    <p:sldId id="328" r:id="rId25"/>
    <p:sldId id="327" r:id="rId26"/>
    <p:sldId id="331" r:id="rId27"/>
    <p:sldId id="330" r:id="rId28"/>
    <p:sldId id="332" r:id="rId29"/>
    <p:sldId id="333" r:id="rId30"/>
    <p:sldId id="335" r:id="rId31"/>
    <p:sldId id="336" r:id="rId32"/>
    <p:sldId id="338" r:id="rId33"/>
    <p:sldId id="340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409"/>
    <a:srgbClr val="FF9900"/>
    <a:srgbClr val="CC0000"/>
    <a:srgbClr val="461CE2"/>
    <a:srgbClr val="2A5FD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94660"/>
  </p:normalViewPr>
  <p:slideViewPr>
    <p:cSldViewPr>
      <p:cViewPr>
        <p:scale>
          <a:sx n="68" d="100"/>
          <a:sy n="68" d="100"/>
        </p:scale>
        <p:origin x="-67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2E809-A870-4797-B51D-65E469664BED}" type="datetimeFigureOut">
              <a:rPr lang="fr-FR" smtClean="0"/>
              <a:pPr/>
              <a:t>04/02/2019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30207-D8F8-490F-8B31-85AE34D88E2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30E5-D4DB-419B-82DA-F0B38DD91BF5}" type="datetime1">
              <a:rPr lang="fr-FR" smtClean="0"/>
              <a:pPr/>
              <a:t>04/02/2019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EFC-3BDF-4332-B5BC-0E340156E9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49A-1E91-4A3F-AB53-80BB45400648}" type="datetime1">
              <a:rPr lang="fr-FR" smtClean="0"/>
              <a:pPr/>
              <a:t>04/02/2019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EFC-3BDF-4332-B5BC-0E340156E9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A8FAC-707E-4AD2-84E9-5B6B9C9623F7}" type="datetime1">
              <a:rPr lang="fr-FR" smtClean="0"/>
              <a:pPr/>
              <a:t>04/02/2019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EFC-3BDF-4332-B5BC-0E340156E9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3A90-8BE5-4A34-9D60-CCF4B25CA7AB}" type="datetime1">
              <a:rPr lang="fr-FR" smtClean="0"/>
              <a:pPr/>
              <a:t>04/02/2019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EFC-3BDF-4332-B5BC-0E340156E9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34B0-EB5B-4A4C-A0A8-7D2DFF805936}" type="datetime1">
              <a:rPr lang="fr-FR" smtClean="0"/>
              <a:pPr/>
              <a:t>04/02/2019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EFC-3BDF-4332-B5BC-0E340156E9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65BE-4773-4D4D-91A4-0C8117E314BC}" type="datetime1">
              <a:rPr lang="fr-FR" smtClean="0"/>
              <a:pPr/>
              <a:t>04/02/2019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EFC-3BDF-4332-B5BC-0E340156E9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8520-58EF-4DE4-8181-C59548E1567A}" type="datetime1">
              <a:rPr lang="fr-FR" smtClean="0"/>
              <a:pPr/>
              <a:t>04/02/2019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EFC-3BDF-4332-B5BC-0E340156E9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60F7-AD89-44F7-AAEB-7753AE2A753A}" type="datetime1">
              <a:rPr lang="fr-FR" smtClean="0"/>
              <a:pPr/>
              <a:t>04/02/2019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EFC-3BDF-4332-B5BC-0E340156E9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6E03-FB29-4C42-B5F2-5010E962417A}" type="datetime1">
              <a:rPr lang="fr-FR" smtClean="0"/>
              <a:pPr/>
              <a:t>04/02/2019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EFC-3BDF-4332-B5BC-0E340156E9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9589-F835-4D09-95DF-EA51E90B75D2}" type="datetime1">
              <a:rPr lang="fr-FR" smtClean="0"/>
              <a:pPr/>
              <a:t>04/02/2019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EFC-3BDF-4332-B5BC-0E340156E9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D0FF-346F-4B7F-B1A1-839C6ED9F044}" type="datetime1">
              <a:rPr lang="fr-FR" smtClean="0"/>
              <a:pPr/>
              <a:t>04/02/2019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ED8FEFC-3BDF-4332-B5BC-0E340156E97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D93F2D-86BD-4E50-938F-EBB8A976A62C}" type="datetime1">
              <a:rPr lang="fr-FR" smtClean="0"/>
              <a:pPr/>
              <a:t>04/02/2019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D8FEFC-3BDF-4332-B5BC-0E340156E974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fr/url?sa=i&amp;rct=j&amp;q=&amp;esrc=s&amp;source=imgres&amp;cd=&amp;cad=rja&amp;uact=8&amp;ved=2ahUKEwjY-MyCrfDfAhWvyIUKHUaiBWgQjRx6BAgBEAU&amp;url=https://french.alibaba.com/product-detail/canary-island-date-palm-phoenix-canariensis-10-seeds-50005896384.html&amp;psig=AOvVaw308XTDxwUK8b8lq5ENgI7q&amp;ust=1547661100514457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hyperlink" Target="https://www.google.fr/url?sa=i&amp;rct=j&amp;q=&amp;esrc=s&amp;source=imgres&amp;cd=&amp;cad=rja&amp;uact=8&amp;ved=2ahUKEwi0uJ-jrfDfAhUPKBoKHZ26DOYQjRx6BAgBEAU&amp;url=https://www.mesarbustes.fr/phoenix-canariensis-palmier-des-canaries-dattier.html&amp;psig=AOvVaw308XTDxwUK8b8lq5ENgI7q&amp;ust=154766110051445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fr/url?sa=i&amp;rct=j&amp;q=&amp;esrc=s&amp;source=imgres&amp;cd=&amp;cad=rja&amp;uact=8&amp;ved=2ahUKEwjGhejWrfDfAhVR1xoKHYJgDHkQjRx6BAgBEAU&amp;url=http://www.palmerasyjardines.com/index.php/fr/palmiers/guia-de-especies/details/30/60-sabal-bermudana&amp;psig=AOvVaw1jJJKneN4j7fK_mGLe1Vj3&amp;ust=1547661277169857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fr/url?sa=i&amp;rct=j&amp;q=&amp;esrc=s&amp;source=imgres&amp;cd=&amp;cad=rja&amp;uact=8&amp;ved=2ahUKEwjoppaYrvDfAhUqyYUKHWswD9UQjRx6BAgBEAU&amp;url=https://www.promessedefleurs.com/arbustes/arbustes-de-a-a-z/palmier-bleu-du-mexique-brahea-armata.html&amp;psig=AOvVaw2sNatRJhaotNHCVS4NvQDp&amp;ust=154766141417592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google.fr/url?sa=i&amp;rct=j&amp;q=&amp;esrc=s&amp;source=imgres&amp;cd=&amp;cad=rja&amp;uact=8&amp;ved=2ahUKEwiMrdz2rvDfAhWIz4UKHdYaAcoQjRx6BAgBEAU&amp;url=https://www.promessedefleurs.com/arbustes/arbustes-a-feuillage-persistant/palmier-a-vin-butia-capitata-pot3l.html&amp;psig=AOvVaw3Q0UJDMS2BTOgB_O6yT0Vj&amp;ust=1547661601233937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url?sa=i&amp;rct=j&amp;q=&amp;esrc=s&amp;source=images&amp;cd=&amp;cad=rja&amp;uact=8&amp;ved=2ahUKEwi96_3WsPDfAhUQLBoKHZVsAPoQjRx6BAgBEAU&amp;url=https://www.grandiflora.fr/chamaerops-humilis-cerifera-a3522.html&amp;psig=AOvVaw2hHd6nZgaEKYPdyGm2ZU25&amp;ust=1547662036900999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google.fr/url?sa=i&amp;rct=j&amp;q=&amp;esrc=s&amp;source=images&amp;cd=&amp;cad=rja&amp;uact=8&amp;ved=2ahUKEwi5_YyeovDfAhVMThoKHRrZC1gQjRx6BAgBEAU&amp;url=https://www.lesarbres.fr/peinture-600-979-huile----744-1133.html&amp;psig=AOvVaw1e84Per0OBXCVpW8Iuc8QW&amp;ust=1547658194712715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www.google.fr/url?sa=i&amp;rct=j&amp;q=&amp;esrc=s&amp;source=images&amp;cd=&amp;cad=rja&amp;uact=8&amp;ved=2ahUKEwi0w430ovDfAhVCzRoKHZGSB_AQjRx6BAgBEAU&amp;url=https://fr.wahooart.com/@@/8EWQDU-Pierre-Auguste-Renoir-Le-Jardin-d-Essai-%C3%A0-Alger&amp;psig=AOvVaw33jkVObHCEhAkCBjs9S4MA&amp;ust=1547658375678548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ww.google.fr/url?sa=i&amp;rct=j&amp;q=&amp;esrc=s&amp;source=imgres&amp;cd=&amp;cad=rja&amp;uact=8&amp;ved=2ahUKEwiq1dfyo_DfAhVJ_qQKHZxuDH8QjRx6BAgBEAU&amp;url=https://www.mutualart.com/Artwork/Palmier-rose-au-Cannet/E422B8A1A20DB73D&amp;psig=AOvVaw15E7oRMILh1xXHvwM9osa-&amp;ust=1547658651218853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www.google.fr/url?sa=i&amp;rct=j&amp;q=&amp;esrc=s&amp;source=imgres&amp;cd=&amp;cad=rja&amp;uact=8&amp;ved=2ahUKEwjSuM6JpvDfAhUHNOwKHUYuCaIQjRx6BAgBEAU&amp;url=https://fr.pinterest.com/pin/495818240204571738/&amp;psig=AOvVaw2IJyuHJ7EdT4TEBFNtWn_C&amp;ust=1547659235297841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www.google.fr/url?sa=i&amp;rct=j&amp;q=&amp;esrc=s&amp;source=imgres&amp;cd=&amp;cad=rja&amp;uact=8&amp;ved=2ahUKEwjmvOTgpfDfAhUnMewKHdgvBV4QjRx6BAgBEAU&amp;url=http://tresors.nice.fr/oeuvre/nature-morte-aux-grenades-vence&amp;psig=AOvVaw3zI80MWrWTcCOalsJShRZq&amp;ust=1547659150585572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www.google.fr/url?sa=i&amp;rct=j&amp;q=&amp;esrc=s&amp;source=imgres&amp;cd=&amp;cad=rja&amp;uact=8&amp;ved=2ahUKEwimneT8pvDfAhXBsqQKHSegDnYQjRx6BAgBEAU&amp;url=http://autourdepicasso.weebly.com/3d/la-baie-de-cannes-pablo-picasso-1958&amp;psig=AOvVaw0nZyAxBkLbA9_48WLcmVcv&amp;ust=1547659477763824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s://www.google.fr/url?sa=i&amp;rct=j&amp;q=&amp;esrc=s&amp;source=imgres&amp;cd=&amp;cad=rja&amp;uact=8&amp;ved=2ahUKEwiG-brVp_DfAhWH66QKHYbAD6AQjRx6BAgBEAU&amp;url=https://www.christies.com/lotfinder/Lot/pablo-picasso-1881-1973-paysage-5615620-details.aspx&amp;psig=AOvVaw2MSKsVjstgNVgxawQJYBdM&amp;ust=1547659663739853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www.google.fr/url?sa=i&amp;rct=j&amp;q=&amp;esrc=s&amp;source=images&amp;cd=&amp;cad=rja&amp;uact=8&amp;ved=2ahUKEwjPvq-3qPDfAhXSyYUKHSL0Dz0QjRx6BAgBEAU&amp;url=https://fr.wikipedia.org/wiki/Fichier:Paul_Gauguin_-_Tahitian_Landscape_-_Google_Art_Project.jpg&amp;psig=AOvVaw3p_g-w6TljCAXaPz6EHlBK&amp;ust=1547659846702290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s://www.google.fr/url?sa=i&amp;rct=j&amp;q=&amp;esrc=s&amp;source=imgres&amp;cd=&amp;cad=rja&amp;uact=8&amp;ved=2ahUKEwih1bqkqfDfAhVRyxoKHWl3AJoQjRx6BAgBEAU&amp;url=https://www.moma.org/collection/works/38569&amp;psig=AOvVaw1b-2Hkxg2efW3Okdkcl_E1&amp;ust=1547660074350695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philippehoubart.p.h.pic.centerblog.net/o/5366f33a.jpg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url?sa=i&amp;rct=j&amp;q=&amp;esrc=s&amp;source=images&amp;cd=&amp;cad=rja&amp;uact=8&amp;ved=2ahUKEwjp0b7TrPDfAhWmyoUKHQWqDOgQjRx6BAgBEAU&amp;url=https://www.promessedefleurs.com/arbustes/arbustes-de-a-a-z/trachycarpus-wagnerianus-palmier-miniature.html&amp;psig=AOvVaw2zWOPzjx8IjS6HYZgSocY3&amp;ust=1547660991488636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61CE2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48" y="2285992"/>
            <a:ext cx="76983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4000" b="1" cap="none" spc="0" dirty="0" smtClean="0">
                <a:ln/>
                <a:solidFill>
                  <a:schemeClr val="accent3"/>
                </a:solidFill>
                <a:effectLst/>
              </a:rPr>
              <a:t>Les Palmiers adaptés au climat </a:t>
            </a:r>
          </a:p>
          <a:p>
            <a:pPr algn="ctr"/>
            <a:r>
              <a:rPr lang="fr-FR" sz="4000" b="1" cap="none" spc="0" dirty="0" smtClean="0">
                <a:ln/>
                <a:solidFill>
                  <a:schemeClr val="accent3"/>
                </a:solidFill>
                <a:effectLst/>
              </a:rPr>
              <a:t>du </a:t>
            </a:r>
            <a:r>
              <a:rPr lang="fr-FR" sz="4000" b="1" dirty="0" smtClean="0">
                <a:ln/>
                <a:solidFill>
                  <a:schemeClr val="accent3"/>
                </a:solidFill>
              </a:rPr>
              <a:t>M</a:t>
            </a:r>
            <a:r>
              <a:rPr lang="fr-FR" sz="4000" b="1" cap="none" spc="0" dirty="0" smtClean="0">
                <a:ln/>
                <a:solidFill>
                  <a:schemeClr val="accent3"/>
                </a:solidFill>
                <a:effectLst/>
              </a:rPr>
              <a:t>idi Toulousain</a:t>
            </a:r>
            <a:endParaRPr lang="fr-FR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85918" y="3857628"/>
            <a:ext cx="553613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Jean-Pierre MILHAU</a:t>
            </a:r>
          </a:p>
          <a:p>
            <a:pPr algn="ctr"/>
            <a:r>
              <a:rPr lang="fr-FR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Rotary Club Toulouse Lauragais</a:t>
            </a:r>
            <a:endParaRPr lang="fr-FR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43306" y="357166"/>
            <a:ext cx="180780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3214678" y="5072074"/>
            <a:ext cx="2590800" cy="384048"/>
          </a:xfrm>
        </p:spPr>
        <p:txBody>
          <a:bodyPr/>
          <a:lstStyle/>
          <a:p>
            <a:pPr algn="ctr"/>
            <a:fld id="{77FB30E5-D4DB-419B-82DA-F0B38DD91BF5}" type="datetime1">
              <a:rPr lang="fr-FR" sz="28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04/02/2019</a:t>
            </a:fld>
            <a:endParaRPr lang="fr-FR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EED8FEFC-3BDF-4332-B5BC-0E340156E974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>
              <a:spcBef>
                <a:spcPct val="50000"/>
              </a:spcBef>
              <a:buFont typeface="+mj-lt"/>
              <a:buAutoNum type="arabicPeriod" startAt="3"/>
            </a:pPr>
            <a:r>
              <a:rPr lang="fr-FR" sz="2400" b="1" dirty="0" smtClean="0">
                <a:solidFill>
                  <a:srgbClr val="FFFF00"/>
                </a:solidFill>
              </a:rPr>
              <a:t>Les Palmiers adaptés au climat du Midi Toulousain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979712" y="764704"/>
            <a:ext cx="48965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10000"/>
              </a:spcAft>
            </a:pPr>
            <a:r>
              <a:rPr lang="fr-FR" sz="2000" b="1" i="1" dirty="0" smtClean="0">
                <a:solidFill>
                  <a:srgbClr val="FFFA00"/>
                </a:solidFill>
              </a:rPr>
              <a:t>Le Phoenix </a:t>
            </a:r>
            <a:r>
              <a:rPr lang="fr-FR" sz="2000" b="1" i="1" dirty="0" err="1" smtClean="0">
                <a:solidFill>
                  <a:srgbClr val="FFFA00"/>
                </a:solidFill>
              </a:rPr>
              <a:t>Canariensis</a:t>
            </a:r>
            <a:endParaRPr lang="fr-FR" sz="2000" b="1" i="1" dirty="0" smtClean="0">
              <a:solidFill>
                <a:srgbClr val="FFFA00"/>
              </a:solidFill>
            </a:endParaRPr>
          </a:p>
        </p:txBody>
      </p:sp>
      <p:pic>
        <p:nvPicPr>
          <p:cNvPr id="5" name="Picture 3" descr="https://sc01.alicdn.com/kf/HTB1L45uKFXXXXccXXXXq6xXFXXX8/Canary-Island-Date-Palm-Phoenix-canariensis-10.jpg_350x35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2852936"/>
            <a:ext cx="2505075" cy="3333750"/>
          </a:xfrm>
          <a:prstGeom prst="rect">
            <a:avLst/>
          </a:prstGeom>
          <a:noFill/>
        </p:spPr>
      </p:pic>
      <p:pic>
        <p:nvPicPr>
          <p:cNvPr id="6" name="Picture 5" descr="Image associé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19872" y="1340768"/>
            <a:ext cx="5039999" cy="50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EED8FEFC-3BDF-4332-B5BC-0E340156E974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>
              <a:spcBef>
                <a:spcPct val="50000"/>
              </a:spcBef>
              <a:buFont typeface="+mj-lt"/>
              <a:buAutoNum type="arabicPeriod" startAt="3"/>
            </a:pPr>
            <a:r>
              <a:rPr lang="fr-FR" sz="2400" b="1" dirty="0" smtClean="0">
                <a:solidFill>
                  <a:srgbClr val="FFFF00"/>
                </a:solidFill>
              </a:rPr>
              <a:t>Les Palmiers adaptés au climat du Midi Toulousain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979712" y="764704"/>
            <a:ext cx="48965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10000"/>
              </a:spcAft>
            </a:pPr>
            <a:r>
              <a:rPr lang="fr-FR" sz="2000" b="1" i="1" dirty="0" smtClean="0">
                <a:solidFill>
                  <a:srgbClr val="FFFA00"/>
                </a:solidFill>
              </a:rPr>
              <a:t>Le </a:t>
            </a:r>
            <a:r>
              <a:rPr lang="fr-FR" sz="2000" b="1" i="1" dirty="0" err="1" smtClean="0">
                <a:solidFill>
                  <a:srgbClr val="FFFA00"/>
                </a:solidFill>
              </a:rPr>
              <a:t>Sabal</a:t>
            </a:r>
            <a:r>
              <a:rPr lang="fr-FR" sz="2000" b="1" i="1" dirty="0" smtClean="0">
                <a:solidFill>
                  <a:srgbClr val="FFFA00"/>
                </a:solidFill>
              </a:rPr>
              <a:t> </a:t>
            </a:r>
            <a:r>
              <a:rPr lang="fr-FR" sz="2000" b="1" i="1" dirty="0" err="1" smtClean="0">
                <a:solidFill>
                  <a:srgbClr val="FFFA00"/>
                </a:solidFill>
              </a:rPr>
              <a:t>Bermudana</a:t>
            </a:r>
            <a:endParaRPr lang="fr-FR" sz="2000" b="1" i="1" dirty="0" smtClean="0">
              <a:solidFill>
                <a:srgbClr val="FFFA00"/>
              </a:solidFill>
            </a:endParaRPr>
          </a:p>
        </p:txBody>
      </p:sp>
      <p:pic>
        <p:nvPicPr>
          <p:cNvPr id="5" name="Picture 3" descr="http://www.palmerasyjardines.com/images/palmeras/hq/10061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1340768"/>
            <a:ext cx="3599153" cy="504000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1844824"/>
            <a:ext cx="348985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EED8FEFC-3BDF-4332-B5BC-0E340156E974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>
              <a:spcBef>
                <a:spcPct val="50000"/>
              </a:spcBef>
              <a:buFont typeface="+mj-lt"/>
              <a:buAutoNum type="arabicPeriod" startAt="3"/>
            </a:pPr>
            <a:r>
              <a:rPr lang="fr-FR" sz="2400" b="1" dirty="0" smtClean="0">
                <a:solidFill>
                  <a:srgbClr val="FFFF00"/>
                </a:solidFill>
              </a:rPr>
              <a:t>Les Palmiers adaptés au climat du Midi Toulousain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979712" y="764704"/>
            <a:ext cx="54726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10000"/>
              </a:spcAft>
            </a:pPr>
            <a:r>
              <a:rPr lang="fr-FR" sz="2000" b="1" i="1" dirty="0" err="1" smtClean="0">
                <a:solidFill>
                  <a:srgbClr val="FFFA00"/>
                </a:solidFill>
              </a:rPr>
              <a:t>Brahea</a:t>
            </a:r>
            <a:r>
              <a:rPr lang="fr-FR" sz="2000" b="1" i="1" dirty="0" smtClean="0">
                <a:solidFill>
                  <a:srgbClr val="FFFA00"/>
                </a:solidFill>
              </a:rPr>
              <a:t> </a:t>
            </a:r>
            <a:r>
              <a:rPr lang="fr-FR" sz="2000" b="1" i="1" dirty="0" err="1" smtClean="0">
                <a:solidFill>
                  <a:srgbClr val="FFFA00"/>
                </a:solidFill>
              </a:rPr>
              <a:t>Armata</a:t>
            </a:r>
            <a:r>
              <a:rPr lang="fr-FR" sz="2000" b="1" i="1" dirty="0" smtClean="0">
                <a:solidFill>
                  <a:srgbClr val="FFFA00"/>
                </a:solidFill>
              </a:rPr>
              <a:t> (Palmier Bleu du Mexique)</a:t>
            </a:r>
          </a:p>
        </p:txBody>
      </p:sp>
      <p:pic>
        <p:nvPicPr>
          <p:cNvPr id="5" name="Picture 3" descr="https://www.promessedefleurs.com/media/catalog/product/cache/1/image/615x/9df78eab33525d08d6e5fb8d27136e95/B/r/Brahea-armata-83388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785926"/>
            <a:ext cx="3945619" cy="3945620"/>
          </a:xfrm>
          <a:prstGeom prst="rect">
            <a:avLst/>
          </a:prstGeom>
          <a:noFill/>
        </p:spPr>
      </p:pic>
      <p:pic>
        <p:nvPicPr>
          <p:cNvPr id="6" name="Picture 2" descr="RÃ©sultat de recherche d'images pour &quot;Brahea Armata&quot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285860"/>
            <a:ext cx="3929090" cy="5256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EED8FEFC-3BDF-4332-B5BC-0E340156E974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>
              <a:spcBef>
                <a:spcPct val="50000"/>
              </a:spcBef>
              <a:buFont typeface="+mj-lt"/>
              <a:buAutoNum type="arabicPeriod" startAt="3"/>
            </a:pPr>
            <a:r>
              <a:rPr lang="fr-FR" sz="2400" b="1" dirty="0" smtClean="0">
                <a:solidFill>
                  <a:srgbClr val="FFFF00"/>
                </a:solidFill>
              </a:rPr>
              <a:t>Les Palmiers adaptés au climat du Midi Toulousain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428728" y="785794"/>
            <a:ext cx="65213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10000"/>
              </a:spcAft>
            </a:pPr>
            <a:r>
              <a:rPr lang="fr-FR" sz="2000" b="1" i="1" dirty="0" smtClean="0">
                <a:solidFill>
                  <a:srgbClr val="FFFA00"/>
                </a:solidFill>
              </a:rPr>
              <a:t>Le </a:t>
            </a:r>
            <a:r>
              <a:rPr lang="fr-FR" sz="2000" b="1" i="1" dirty="0" err="1" smtClean="0">
                <a:solidFill>
                  <a:srgbClr val="FFFA00"/>
                </a:solidFill>
              </a:rPr>
              <a:t>Butia</a:t>
            </a:r>
            <a:r>
              <a:rPr lang="fr-FR" sz="2000" b="1" i="1" dirty="0" smtClean="0">
                <a:solidFill>
                  <a:srgbClr val="FFFA00"/>
                </a:solidFill>
              </a:rPr>
              <a:t> </a:t>
            </a:r>
            <a:r>
              <a:rPr lang="fr-FR" sz="2000" b="1" i="1" dirty="0" err="1" smtClean="0">
                <a:solidFill>
                  <a:srgbClr val="FFFA00"/>
                </a:solidFill>
              </a:rPr>
              <a:t>Capitata</a:t>
            </a:r>
            <a:r>
              <a:rPr lang="fr-FR" sz="2000" b="1" i="1" dirty="0" smtClean="0">
                <a:solidFill>
                  <a:srgbClr val="FFFA00"/>
                </a:solidFill>
              </a:rPr>
              <a:t> (Arbre à laque ou palmier abricot)</a:t>
            </a:r>
          </a:p>
        </p:txBody>
      </p:sp>
      <p:pic>
        <p:nvPicPr>
          <p:cNvPr id="5" name="Picture 3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3143248"/>
            <a:ext cx="3059999" cy="3060000"/>
          </a:xfrm>
          <a:prstGeom prst="rect">
            <a:avLst/>
          </a:prstGeom>
          <a:noFill/>
        </p:spPr>
      </p:pic>
      <p:pic>
        <p:nvPicPr>
          <p:cNvPr id="6" name="Picture 4" descr="RÃ©sultat de recherche d'images pour &quot;Le Butia Capitata&quot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1357298"/>
            <a:ext cx="5280000" cy="39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EED8FEFC-3BDF-4332-B5BC-0E340156E974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>
              <a:spcBef>
                <a:spcPct val="50000"/>
              </a:spcBef>
              <a:buFont typeface="+mj-lt"/>
              <a:buAutoNum type="arabicPeriod" startAt="3"/>
            </a:pPr>
            <a:r>
              <a:rPr lang="fr-FR" sz="2400" b="1" dirty="0" smtClean="0">
                <a:solidFill>
                  <a:srgbClr val="FFFF00"/>
                </a:solidFill>
              </a:rPr>
              <a:t>Les Palmiers adaptés au climat du Midi Toulousain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643042" y="642918"/>
            <a:ext cx="54726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10000"/>
              </a:spcAft>
            </a:pPr>
            <a:r>
              <a:rPr lang="fr-FR" sz="2000" b="1" i="1" dirty="0" smtClean="0">
                <a:solidFill>
                  <a:srgbClr val="FFFA00"/>
                </a:solidFill>
              </a:rPr>
              <a:t>Humilis</a:t>
            </a:r>
          </a:p>
        </p:txBody>
      </p:sp>
      <p:pic>
        <p:nvPicPr>
          <p:cNvPr id="5" name="Picture 2" descr="RÃ©sultat de recherche d'images pour &quot;Humilis&quot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13111" y="1142984"/>
            <a:ext cx="5214974" cy="521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EED8FEFC-3BDF-4332-B5BC-0E340156E974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>
              <a:spcBef>
                <a:spcPct val="50000"/>
              </a:spcBef>
              <a:buFont typeface="+mj-lt"/>
              <a:buAutoNum type="arabicPeriod" startAt="3"/>
            </a:pPr>
            <a:r>
              <a:rPr lang="fr-FR" sz="2400" b="1" dirty="0" smtClean="0">
                <a:solidFill>
                  <a:srgbClr val="FFFF00"/>
                </a:solidFill>
              </a:rPr>
              <a:t>Les Palmiers adaptés au climat du Midi Toulousain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979712" y="764704"/>
            <a:ext cx="54726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10000"/>
              </a:spcAft>
            </a:pPr>
            <a:r>
              <a:rPr lang="fr-FR" sz="2000" b="1" i="1" dirty="0" smtClean="0">
                <a:solidFill>
                  <a:srgbClr val="FFFA00"/>
                </a:solidFill>
              </a:rPr>
              <a:t>Le Humilis </a:t>
            </a:r>
            <a:r>
              <a:rPr lang="fr-FR" sz="2000" b="1" i="1" dirty="0" err="1" smtClean="0">
                <a:solidFill>
                  <a:srgbClr val="FFFA00"/>
                </a:solidFill>
              </a:rPr>
              <a:t>Cériféra</a:t>
            </a:r>
            <a:endParaRPr lang="fr-FR" sz="2000" b="1" i="1" dirty="0" smtClean="0">
              <a:solidFill>
                <a:srgbClr val="FFFA00"/>
              </a:solidFill>
            </a:endParaRPr>
          </a:p>
        </p:txBody>
      </p:sp>
      <p:pic>
        <p:nvPicPr>
          <p:cNvPr id="5" name="Picture 3" descr="Palmier nain 'Cerifera'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556792"/>
            <a:ext cx="2612064" cy="3482752"/>
          </a:xfrm>
          <a:prstGeom prst="rect">
            <a:avLst/>
          </a:prstGeom>
          <a:noFill/>
        </p:spPr>
      </p:pic>
      <p:pic>
        <p:nvPicPr>
          <p:cNvPr id="6" name="Picture 5" descr="Image associé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5856" y="2132856"/>
            <a:ext cx="5372100" cy="402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EED8FEFC-3BDF-4332-B5BC-0E340156E974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>
              <a:spcBef>
                <a:spcPct val="50000"/>
              </a:spcBef>
              <a:buFont typeface="+mj-lt"/>
              <a:buAutoNum type="arabicPeriod" startAt="3"/>
            </a:pPr>
            <a:r>
              <a:rPr lang="fr-FR" sz="2400" b="1" dirty="0" smtClean="0">
                <a:solidFill>
                  <a:srgbClr val="FFFF00"/>
                </a:solidFill>
              </a:rPr>
              <a:t>Les Palmiers adaptés au climat du Midi Toulousain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785918" y="642918"/>
            <a:ext cx="54726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10000"/>
              </a:spcAft>
            </a:pPr>
            <a:r>
              <a:rPr lang="fr-FR" sz="2000" b="1" i="1" dirty="0" smtClean="0">
                <a:solidFill>
                  <a:srgbClr val="FFFA00"/>
                </a:solidFill>
              </a:rPr>
              <a:t>Le </a:t>
            </a:r>
            <a:r>
              <a:rPr lang="fr-FR" sz="2000" b="1" i="1" dirty="0" err="1" smtClean="0">
                <a:solidFill>
                  <a:srgbClr val="FFFA00"/>
                </a:solidFill>
              </a:rPr>
              <a:t>Jubea</a:t>
            </a:r>
            <a:r>
              <a:rPr lang="fr-FR" sz="2000" b="1" i="1" dirty="0" smtClean="0">
                <a:solidFill>
                  <a:srgbClr val="FFFA00"/>
                </a:solidFill>
              </a:rPr>
              <a:t> </a:t>
            </a:r>
            <a:r>
              <a:rPr lang="fr-FR" sz="2000" b="1" i="1" dirty="0" err="1" smtClean="0">
                <a:solidFill>
                  <a:srgbClr val="FFFA00"/>
                </a:solidFill>
              </a:rPr>
              <a:t>Chilensis</a:t>
            </a:r>
            <a:endParaRPr lang="fr-FR" sz="2000" b="1" i="1" dirty="0" smtClean="0">
              <a:solidFill>
                <a:srgbClr val="FFFA00"/>
              </a:solidFill>
            </a:endParaRPr>
          </a:p>
        </p:txBody>
      </p:sp>
      <p:pic>
        <p:nvPicPr>
          <p:cNvPr id="5" name="Picture 4" descr="RÃ©sultat de recherche d'images pour &quot;Le Jubaea Chilensis Ã  hendaye&quot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214422"/>
            <a:ext cx="3853645" cy="5286412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03981" y="1214422"/>
            <a:ext cx="3454233" cy="52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EED8FEFC-3BDF-4332-B5BC-0E340156E974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6200" y="622300"/>
            <a:ext cx="8959850" cy="142875"/>
          </a:xfrm>
          <a:prstGeom prst="flowChartAlternateProcess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>
                  <a:alpha val="80000"/>
                </a:srgbClr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800" b="1" dirty="0">
                <a:solidFill>
                  <a:srgbClr val="FFFF00"/>
                </a:solidFill>
              </a:rPr>
              <a:t>Plan de la présentation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1438" y="836613"/>
            <a:ext cx="9072562" cy="413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fr-FR" sz="1400" b="1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fr-FR" sz="2200" b="1" dirty="0" smtClean="0">
                <a:solidFill>
                  <a:srgbClr val="B2B2B2"/>
                </a:solidFill>
              </a:rPr>
              <a:t>Introduction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fr-FR" sz="1400" b="1" dirty="0">
              <a:solidFill>
                <a:srgbClr val="B2B2B2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fr-FR" sz="2200" b="1" dirty="0" smtClean="0">
                <a:solidFill>
                  <a:srgbClr val="B2B2B2"/>
                </a:solidFill>
              </a:rPr>
              <a:t>Les symboles du palmier</a:t>
            </a:r>
            <a:endParaRPr lang="fr-FR" sz="1400" b="1" dirty="0" smtClean="0">
              <a:solidFill>
                <a:srgbClr val="B2B2B2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fr-FR" sz="1400" b="1" dirty="0">
              <a:solidFill>
                <a:srgbClr val="B2B2B2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fr-FR" sz="2200" b="1" dirty="0" smtClean="0">
                <a:solidFill>
                  <a:srgbClr val="B2B2B2"/>
                </a:solidFill>
              </a:rPr>
              <a:t>Les Palmiers adaptés au climat du Midi Toulousain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fr-FR" sz="1400" b="1" dirty="0">
              <a:solidFill>
                <a:srgbClr val="B2B2B2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fr-FR" sz="2200" b="1" dirty="0" smtClean="0">
                <a:solidFill>
                  <a:srgbClr val="FFFF00"/>
                </a:solidFill>
              </a:rPr>
              <a:t>Le palmier et le monde des arts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fr-FR" sz="1400" b="1" dirty="0">
              <a:solidFill>
                <a:srgbClr val="B2B2B2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fr-FR" sz="2200" b="1" dirty="0" smtClean="0">
                <a:solidFill>
                  <a:srgbClr val="B2B2B2"/>
                </a:solidFill>
              </a:rPr>
              <a:t>Les ravageurs du palmier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EED8FEFC-3BDF-4332-B5BC-0E340156E974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>
              <a:spcBef>
                <a:spcPct val="50000"/>
              </a:spcBef>
              <a:buFont typeface="+mj-lt"/>
              <a:buAutoNum type="arabicPeriod" startAt="4"/>
            </a:pPr>
            <a:r>
              <a:rPr lang="fr-FR" sz="2800" b="1" dirty="0" smtClean="0">
                <a:solidFill>
                  <a:srgbClr val="FFFF00"/>
                </a:solidFill>
              </a:rPr>
              <a:t>Le palmier et le monde des arts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611560" y="908050"/>
            <a:ext cx="7848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ct val="10000"/>
              </a:spcAft>
            </a:pPr>
            <a:r>
              <a:rPr lang="fr-FR" sz="2000" b="1" dirty="0" smtClean="0">
                <a:solidFill>
                  <a:srgbClr val="FFFA00"/>
                </a:solidFill>
              </a:rPr>
              <a:t>Très exploité dans le monde des arts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467544" y="4437112"/>
            <a:ext cx="244827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10000"/>
              </a:spcAft>
            </a:pPr>
            <a:r>
              <a:rPr lang="fr-FR" sz="2000" b="1" dirty="0" smtClean="0">
                <a:solidFill>
                  <a:srgbClr val="FFFA00"/>
                </a:solidFill>
              </a:rPr>
              <a:t>La sainte Famille</a:t>
            </a:r>
          </a:p>
          <a:p>
            <a:pPr algn="just">
              <a:spcBef>
                <a:spcPct val="20000"/>
              </a:spcBef>
              <a:spcAft>
                <a:spcPct val="10000"/>
              </a:spcAft>
            </a:pPr>
            <a:r>
              <a:rPr lang="fr-FR" sz="2000" b="1" dirty="0" smtClean="0">
                <a:solidFill>
                  <a:srgbClr val="FFFA00"/>
                </a:solidFill>
              </a:rPr>
              <a:t> (Raphaël en 1507)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6" name="Image 5" descr="Image associée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132856"/>
            <a:ext cx="2162201" cy="2160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2132856"/>
            <a:ext cx="88058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987824" y="4509120"/>
            <a:ext cx="266429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10000"/>
              </a:spcAft>
            </a:pPr>
            <a:r>
              <a:rPr lang="fr-FR" sz="2000" b="1" dirty="0" smtClean="0">
                <a:solidFill>
                  <a:srgbClr val="FFFA00"/>
                </a:solidFill>
              </a:rPr>
              <a:t>La sainte Catherine</a:t>
            </a:r>
          </a:p>
          <a:p>
            <a:pPr algn="just">
              <a:spcBef>
                <a:spcPct val="20000"/>
              </a:spcBef>
              <a:spcAft>
                <a:spcPct val="10000"/>
              </a:spcAft>
            </a:pPr>
            <a:r>
              <a:rPr lang="fr-FR" sz="2000" b="1" dirty="0" smtClean="0">
                <a:solidFill>
                  <a:srgbClr val="FFFA00"/>
                </a:solidFill>
              </a:rPr>
              <a:t> 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8144" y="692696"/>
            <a:ext cx="26289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5868144" y="5517232"/>
            <a:ext cx="266429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10000"/>
              </a:spcAft>
            </a:pPr>
            <a:r>
              <a:rPr lang="fr-FR" sz="2000" b="1" dirty="0" smtClean="0">
                <a:solidFill>
                  <a:srgbClr val="FFFA00"/>
                </a:solidFill>
              </a:rPr>
              <a:t>La feuille de palmier</a:t>
            </a:r>
          </a:p>
          <a:p>
            <a:pPr algn="ctr">
              <a:spcBef>
                <a:spcPct val="20000"/>
              </a:spcBef>
              <a:spcAft>
                <a:spcPct val="10000"/>
              </a:spcAft>
            </a:pPr>
            <a:r>
              <a:rPr lang="fr-FR" sz="2000" b="1" dirty="0" smtClean="0">
                <a:solidFill>
                  <a:srgbClr val="FFFA00"/>
                </a:solidFill>
              </a:rPr>
              <a:t>William </a:t>
            </a:r>
            <a:r>
              <a:rPr lang="fr-FR" sz="2000" b="1" dirty="0" err="1" smtClean="0">
                <a:solidFill>
                  <a:srgbClr val="FFFA00"/>
                </a:solidFill>
              </a:rPr>
              <a:t>Bougeureau</a:t>
            </a:r>
            <a:endParaRPr lang="fr-FR" sz="2000" b="1" dirty="0" smtClean="0">
              <a:solidFill>
                <a:srgbClr val="FFFA00"/>
              </a:solidFill>
            </a:endParaRPr>
          </a:p>
          <a:p>
            <a:pPr algn="ctr">
              <a:spcBef>
                <a:spcPct val="20000"/>
              </a:spcBef>
              <a:spcAft>
                <a:spcPct val="10000"/>
              </a:spcAft>
            </a:pPr>
            <a:r>
              <a:rPr lang="fr-FR" sz="2000" b="1" dirty="0" smtClean="0">
                <a:solidFill>
                  <a:srgbClr val="FFFA00"/>
                </a:solidFill>
              </a:rPr>
              <a:t>1894</a:t>
            </a:r>
          </a:p>
          <a:p>
            <a:pPr algn="just">
              <a:spcBef>
                <a:spcPct val="20000"/>
              </a:spcBef>
              <a:spcAft>
                <a:spcPct val="10000"/>
              </a:spcAft>
            </a:pPr>
            <a:r>
              <a:rPr lang="fr-FR" sz="2000" b="1" dirty="0" smtClean="0">
                <a:solidFill>
                  <a:srgbClr val="FFFA00"/>
                </a:solidFill>
              </a:rPr>
              <a:t> 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EED8FEFC-3BDF-4332-B5BC-0E340156E974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>
              <a:spcBef>
                <a:spcPct val="50000"/>
              </a:spcBef>
              <a:buFont typeface="+mj-lt"/>
              <a:buAutoNum type="arabicPeriod" startAt="4"/>
            </a:pPr>
            <a:r>
              <a:rPr lang="fr-FR" sz="2800" b="1" dirty="0" smtClean="0">
                <a:solidFill>
                  <a:srgbClr val="FFFF00"/>
                </a:solidFill>
              </a:rPr>
              <a:t>Le palmier et le monde des arts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357290" y="6000768"/>
            <a:ext cx="63367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10000"/>
              </a:spcAft>
            </a:pPr>
            <a:r>
              <a:rPr lang="fr-FR" sz="2000" b="1" dirty="0" smtClean="0">
                <a:solidFill>
                  <a:srgbClr val="FFFA00"/>
                </a:solidFill>
              </a:rPr>
              <a:t>Claude Monet (1840 - 1926) - Palmiers à Bordighera</a:t>
            </a:r>
          </a:p>
        </p:txBody>
      </p:sp>
      <p:pic>
        <p:nvPicPr>
          <p:cNvPr id="5" name="Picture 3" descr="Résultat de recherche d'images pour &quot;Palmiers à Bordighera de Monet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857232"/>
            <a:ext cx="6417932" cy="50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26506" y="566124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Plus de 2500 espèces et variétés dans le monde</a:t>
            </a:r>
          </a:p>
          <a:p>
            <a:r>
              <a:rPr lang="fr-FR" dirty="0" smtClean="0"/>
              <a:t>Oligocène (38 Million Année) ou Miocène (6 MA) </a:t>
            </a:r>
            <a:endParaRPr lang="fr-FR" dirty="0"/>
          </a:p>
        </p:txBody>
      </p:sp>
      <p:pic>
        <p:nvPicPr>
          <p:cNvPr id="58370" name="Picture 2" descr="RÃ©sultat de recherche d'images pour &quot;palmier de france&quot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1905" y="500042"/>
            <a:ext cx="7556309" cy="50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EED8FEFC-3BDF-4332-B5BC-0E340156E974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>
              <a:spcBef>
                <a:spcPct val="50000"/>
              </a:spcBef>
              <a:buFont typeface="+mj-lt"/>
              <a:buAutoNum type="arabicPeriod" startAt="4"/>
            </a:pPr>
            <a:r>
              <a:rPr lang="fr-FR" sz="2800" b="1" dirty="0" smtClean="0">
                <a:solidFill>
                  <a:srgbClr val="FFFF00"/>
                </a:solidFill>
              </a:rPr>
              <a:t>Le palmier et le monde des arts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142976" y="6072206"/>
            <a:ext cx="6768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10000"/>
              </a:spcAft>
            </a:pPr>
            <a:r>
              <a:rPr lang="fr-FR" sz="2000" b="1" dirty="0" smtClean="0">
                <a:solidFill>
                  <a:srgbClr val="FFFA00"/>
                </a:solidFill>
              </a:rPr>
              <a:t>Le Jardin d Essai à Alger, 1881 de Pierre-Auguste Renoir</a:t>
            </a:r>
          </a:p>
        </p:txBody>
      </p:sp>
      <p:pic>
        <p:nvPicPr>
          <p:cNvPr id="5" name="Picture 3" descr="Résultat de recherche d'images pour &quot;Le jardin d'essai à Alger de Renoir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928670"/>
            <a:ext cx="6044679" cy="50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EED8FEFC-3BDF-4332-B5BC-0E340156E974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>
              <a:spcBef>
                <a:spcPct val="50000"/>
              </a:spcBef>
              <a:buFont typeface="+mj-lt"/>
              <a:buAutoNum type="arabicPeriod" startAt="4"/>
            </a:pPr>
            <a:r>
              <a:rPr lang="fr-FR" sz="2800" b="1" dirty="0" smtClean="0">
                <a:solidFill>
                  <a:srgbClr val="FFFF00"/>
                </a:solidFill>
              </a:rPr>
              <a:t>Le palmier et le monde des arts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109567" y="6013603"/>
            <a:ext cx="6768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10000"/>
              </a:spcAft>
            </a:pPr>
            <a:r>
              <a:rPr lang="fr-FR" sz="2000" b="1" dirty="0" smtClean="0">
                <a:solidFill>
                  <a:srgbClr val="FFFA00"/>
                </a:solidFill>
              </a:rPr>
              <a:t>Bonnard Pierre - Palmier rose au Cannet (1924)</a:t>
            </a:r>
          </a:p>
        </p:txBody>
      </p:sp>
      <p:pic>
        <p:nvPicPr>
          <p:cNvPr id="5" name="Picture 3" descr="https://media.mutualart.com/Images/2015_10/09/05/054031353/e299c984-94cd-492d-9f02-c56ea1947179_570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82874" y="857233"/>
            <a:ext cx="4775142" cy="5049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EED8FEFC-3BDF-4332-B5BC-0E340156E974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>
              <a:spcBef>
                <a:spcPct val="50000"/>
              </a:spcBef>
              <a:buFont typeface="+mj-lt"/>
              <a:buAutoNum type="arabicPeriod" startAt="4"/>
            </a:pPr>
            <a:r>
              <a:rPr lang="fr-FR" sz="2800" b="1" dirty="0" smtClean="0">
                <a:solidFill>
                  <a:srgbClr val="FFFF00"/>
                </a:solidFill>
              </a:rPr>
              <a:t>Le palmier et le monde des arts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187624" y="6172162"/>
            <a:ext cx="6768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10000"/>
              </a:spcAft>
            </a:pPr>
            <a:r>
              <a:rPr lang="fr-FR" sz="2000" b="1" dirty="0" smtClean="0">
                <a:solidFill>
                  <a:srgbClr val="FFFA00"/>
                </a:solidFill>
              </a:rPr>
              <a:t>Henri MATISSE</a:t>
            </a:r>
          </a:p>
        </p:txBody>
      </p:sp>
      <p:pic>
        <p:nvPicPr>
          <p:cNvPr id="6" name="Picture 5" descr="https://i.pinimg.com/originals/79/68/a1/7968a197f8142d648c6a4470beda31b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54193" y="928670"/>
            <a:ext cx="5797157" cy="4643470"/>
          </a:xfrm>
          <a:prstGeom prst="rect">
            <a:avLst/>
          </a:prstGeom>
          <a:noFill/>
        </p:spPr>
      </p:pic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357290" y="5723014"/>
            <a:ext cx="64294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10000"/>
              </a:spcAft>
            </a:pPr>
            <a:r>
              <a:rPr lang="fr-FR" sz="2000" b="1" i="1" dirty="0" smtClean="0">
                <a:solidFill>
                  <a:srgbClr val="FFFA00"/>
                </a:solidFill>
              </a:rPr>
              <a:t>Anémones et Grenades (1946)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EED8FEFC-3BDF-4332-B5BC-0E340156E974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>
              <a:spcBef>
                <a:spcPct val="50000"/>
              </a:spcBef>
              <a:buFont typeface="+mj-lt"/>
              <a:buAutoNum type="arabicPeriod" startAt="4"/>
            </a:pPr>
            <a:r>
              <a:rPr lang="fr-FR" sz="2800" b="1" dirty="0" smtClean="0">
                <a:solidFill>
                  <a:srgbClr val="FFFF00"/>
                </a:solidFill>
              </a:rPr>
              <a:t>Le palmier et le monde des arts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5286380" y="5286388"/>
            <a:ext cx="38576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10000"/>
              </a:spcAft>
            </a:pPr>
            <a:r>
              <a:rPr lang="fr-FR" sz="2000" b="1" dirty="0" smtClean="0">
                <a:solidFill>
                  <a:srgbClr val="FFFA00"/>
                </a:solidFill>
              </a:rPr>
              <a:t>Henri MATISSE</a:t>
            </a:r>
          </a:p>
        </p:txBody>
      </p:sp>
      <p:pic>
        <p:nvPicPr>
          <p:cNvPr id="5" name="Picture 3" descr="http://tresors.nice.fr/thumbs/1200x900r/2017-04/grenad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7301" y="785794"/>
            <a:ext cx="4236203" cy="5643602"/>
          </a:xfrm>
          <a:prstGeom prst="rect">
            <a:avLst/>
          </a:prstGeom>
          <a:noFill/>
        </p:spPr>
      </p:pic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5286380" y="4071942"/>
            <a:ext cx="360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10000"/>
              </a:spcAft>
            </a:pPr>
            <a:r>
              <a:rPr lang="fr-FR" sz="2000" b="1" i="1" dirty="0" smtClean="0">
                <a:solidFill>
                  <a:srgbClr val="FFFA00"/>
                </a:solidFill>
              </a:rPr>
              <a:t>Nature Morte aux Grenades (1947)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EED8FEFC-3BDF-4332-B5BC-0E340156E974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>
              <a:spcBef>
                <a:spcPct val="50000"/>
              </a:spcBef>
              <a:buFont typeface="+mj-lt"/>
              <a:buAutoNum type="arabicPeriod" startAt="4"/>
            </a:pPr>
            <a:r>
              <a:rPr lang="fr-FR" sz="2800" b="1" dirty="0" smtClean="0">
                <a:solidFill>
                  <a:srgbClr val="FFFF00"/>
                </a:solidFill>
              </a:rPr>
              <a:t>Le palmier et le monde des arts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131006" y="6289940"/>
            <a:ext cx="6768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10000"/>
              </a:spcAft>
            </a:pPr>
            <a:r>
              <a:rPr lang="fr-FR" sz="2000" b="1" dirty="0" smtClean="0">
                <a:solidFill>
                  <a:srgbClr val="FFFA00"/>
                </a:solidFill>
              </a:rPr>
              <a:t>PICASSO</a:t>
            </a: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2715182" y="5857892"/>
            <a:ext cx="36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10000"/>
              </a:spcAft>
            </a:pPr>
            <a:r>
              <a:rPr lang="fr-FR" sz="2000" b="1" i="1" dirty="0" smtClean="0">
                <a:solidFill>
                  <a:srgbClr val="FFFA00"/>
                </a:solidFill>
              </a:rPr>
              <a:t>La Baie de Cannes (1958) </a:t>
            </a:r>
          </a:p>
        </p:txBody>
      </p:sp>
      <p:pic>
        <p:nvPicPr>
          <p:cNvPr id="6" name="Image 5" descr="http://autourdepicasso.weebly.com/uploads/7/9/8/9/79891152/7116577_orig.jpg">
            <a:hlinkClick r:id="rId2" tgtFrame="&quot;_blank&quot;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00672" y="857232"/>
            <a:ext cx="642942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EED8FEFC-3BDF-4332-B5BC-0E340156E974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>
              <a:spcBef>
                <a:spcPct val="50000"/>
              </a:spcBef>
              <a:buFont typeface="+mj-lt"/>
              <a:buAutoNum type="arabicPeriod" startAt="4"/>
            </a:pPr>
            <a:r>
              <a:rPr lang="fr-FR" sz="2800" b="1" dirty="0" smtClean="0">
                <a:solidFill>
                  <a:srgbClr val="FFFF00"/>
                </a:solidFill>
              </a:rPr>
              <a:t>Le palmier et le monde des arts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187624" y="6315038"/>
            <a:ext cx="6768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10000"/>
              </a:spcAft>
            </a:pPr>
            <a:r>
              <a:rPr lang="fr-FR" sz="2000" b="1" dirty="0" smtClean="0">
                <a:solidFill>
                  <a:srgbClr val="FFFA00"/>
                </a:solidFill>
              </a:rPr>
              <a:t>PICASSO</a:t>
            </a: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2771800" y="5882990"/>
            <a:ext cx="36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10000"/>
              </a:spcAft>
            </a:pPr>
            <a:r>
              <a:rPr lang="fr-FR" sz="2000" b="1" i="1" dirty="0" smtClean="0">
                <a:solidFill>
                  <a:srgbClr val="FFFA00"/>
                </a:solidFill>
              </a:rPr>
              <a:t>Paysage à Mougins (1965)</a:t>
            </a:r>
          </a:p>
        </p:txBody>
      </p:sp>
      <p:pic>
        <p:nvPicPr>
          <p:cNvPr id="6" name="Image 5" descr="https://www.christies.com/img/LotImages/2012/NYR/2012_NYR_02594_0070_000(pablo_picasso_paysage).jpg">
            <a:hlinkClick r:id="rId2" tgtFrame="&quot;_blank&quot;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7326" y="785794"/>
            <a:ext cx="6189348" cy="496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EED8FEFC-3BDF-4332-B5BC-0E340156E974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>
              <a:spcBef>
                <a:spcPct val="50000"/>
              </a:spcBef>
              <a:buFont typeface="+mj-lt"/>
              <a:buAutoNum type="arabicPeriod" startAt="4"/>
            </a:pPr>
            <a:r>
              <a:rPr lang="fr-FR" sz="2800" b="1" dirty="0" smtClean="0">
                <a:solidFill>
                  <a:srgbClr val="FFFF00"/>
                </a:solidFill>
              </a:rPr>
              <a:t>Le palmier et le monde des arts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115616" y="5949280"/>
            <a:ext cx="6768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10000"/>
              </a:spcAft>
            </a:pPr>
            <a:r>
              <a:rPr lang="fr-FR" sz="2000" b="1" dirty="0" smtClean="0">
                <a:solidFill>
                  <a:srgbClr val="FFFA00"/>
                </a:solidFill>
              </a:rPr>
              <a:t>Paul GAUGIN</a:t>
            </a: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2699792" y="5589240"/>
            <a:ext cx="36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10000"/>
              </a:spcAft>
            </a:pPr>
            <a:r>
              <a:rPr lang="fr-FR" sz="2000" b="1" i="1" dirty="0" smtClean="0">
                <a:solidFill>
                  <a:srgbClr val="FFFA00"/>
                </a:solidFill>
              </a:rPr>
              <a:t>Montagnes Tahitiennes</a:t>
            </a:r>
          </a:p>
        </p:txBody>
      </p:sp>
      <p:pic>
        <p:nvPicPr>
          <p:cNvPr id="6" name="Picture 3" descr="Résultat de recherche d'images pour &quot;Gauguin, Montagnes tahitiennes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1124744"/>
            <a:ext cx="5907084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EED8FEFC-3BDF-4332-B5BC-0E340156E974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>
              <a:spcBef>
                <a:spcPct val="50000"/>
              </a:spcBef>
              <a:buFont typeface="+mj-lt"/>
              <a:buAutoNum type="arabicPeriod" startAt="4"/>
            </a:pPr>
            <a:r>
              <a:rPr lang="fr-FR" sz="2800" b="1" dirty="0" smtClean="0">
                <a:solidFill>
                  <a:srgbClr val="FFFF00"/>
                </a:solidFill>
              </a:rPr>
              <a:t>Le palmier et le monde des arts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115616" y="5949280"/>
            <a:ext cx="6768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10000"/>
              </a:spcAft>
            </a:pPr>
            <a:r>
              <a:rPr lang="fr-FR" sz="2000" b="1" dirty="0" smtClean="0">
                <a:solidFill>
                  <a:srgbClr val="FFFA00"/>
                </a:solidFill>
              </a:rPr>
              <a:t>Jean DUBUFFET</a:t>
            </a: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2123728" y="5589240"/>
            <a:ext cx="48965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10000"/>
              </a:spcAft>
            </a:pPr>
            <a:r>
              <a:rPr lang="fr-FR" sz="2000" b="1" i="1" dirty="0" smtClean="0">
                <a:solidFill>
                  <a:srgbClr val="FFFA00"/>
                </a:solidFill>
              </a:rPr>
              <a:t>La fécondation des palmiers (1946)</a:t>
            </a:r>
          </a:p>
        </p:txBody>
      </p:sp>
      <p:pic>
        <p:nvPicPr>
          <p:cNvPr id="6" name="Picture 3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7704" y="980728"/>
            <a:ext cx="5349202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EED8FEFC-3BDF-4332-B5BC-0E340156E974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>
              <a:spcBef>
                <a:spcPct val="50000"/>
              </a:spcBef>
              <a:buFont typeface="+mj-lt"/>
              <a:buAutoNum type="arabicPeriod" startAt="4"/>
            </a:pPr>
            <a:r>
              <a:rPr lang="fr-FR" sz="2800" b="1" dirty="0" smtClean="0">
                <a:solidFill>
                  <a:srgbClr val="FFFF00"/>
                </a:solidFill>
              </a:rPr>
              <a:t>Le palmier et le monde des arts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259632" y="5877272"/>
            <a:ext cx="6768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10000"/>
              </a:spcAft>
            </a:pPr>
            <a:r>
              <a:rPr lang="fr-FR" sz="2000" b="1" dirty="0" err="1" smtClean="0">
                <a:solidFill>
                  <a:srgbClr val="FFFA00"/>
                </a:solidFill>
              </a:rPr>
              <a:t>Martiros</a:t>
            </a:r>
            <a:r>
              <a:rPr lang="fr-FR" sz="2000" b="1" dirty="0" smtClean="0">
                <a:solidFill>
                  <a:srgbClr val="FFFA00"/>
                </a:solidFill>
              </a:rPr>
              <a:t> </a:t>
            </a:r>
            <a:r>
              <a:rPr lang="fr-FR" sz="2000" b="1" dirty="0" err="1" smtClean="0">
                <a:solidFill>
                  <a:srgbClr val="FFFA00"/>
                </a:solidFill>
              </a:rPr>
              <a:t>Sarian</a:t>
            </a:r>
            <a:endParaRPr lang="fr-FR" sz="2000" b="1" dirty="0" smtClean="0">
              <a:solidFill>
                <a:srgbClr val="FFFA00"/>
              </a:solidFill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2195736" y="5445224"/>
            <a:ext cx="48965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10000"/>
              </a:spcAft>
            </a:pPr>
            <a:r>
              <a:rPr lang="fr-FR" sz="2000" b="1" i="1" dirty="0" smtClean="0">
                <a:solidFill>
                  <a:srgbClr val="FFFA00"/>
                </a:solidFill>
              </a:rPr>
              <a:t>Nuit Egyptienne</a:t>
            </a:r>
          </a:p>
        </p:txBody>
      </p:sp>
      <p:pic>
        <p:nvPicPr>
          <p:cNvPr id="6" name="Picture 3" descr="Musée virtuel : Martiros Sarian">
            <a:hlinkClick r:id="rId2" tooltip="Agrandir l'image de philippehoubart.centerblog.net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928670"/>
            <a:ext cx="6612245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EED8FEFC-3BDF-4332-B5BC-0E340156E974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6200" y="622300"/>
            <a:ext cx="8959850" cy="142875"/>
          </a:xfrm>
          <a:prstGeom prst="flowChartAlternateProcess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>
                  <a:alpha val="80000"/>
                </a:srgbClr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800" b="1" dirty="0">
                <a:solidFill>
                  <a:srgbClr val="FFFF00"/>
                </a:solidFill>
              </a:rPr>
              <a:t>Plan de la présentation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1438" y="836613"/>
            <a:ext cx="9072562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fr-FR" sz="1400" b="1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fr-FR" sz="2200" b="1" dirty="0" smtClean="0">
                <a:solidFill>
                  <a:srgbClr val="B2B2B2"/>
                </a:solidFill>
              </a:rPr>
              <a:t>Introduction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fr-FR" sz="1400" b="1" dirty="0">
              <a:solidFill>
                <a:srgbClr val="B2B2B2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fr-FR" sz="2200" b="1" dirty="0" smtClean="0">
                <a:solidFill>
                  <a:srgbClr val="B2B2B2"/>
                </a:solidFill>
              </a:rPr>
              <a:t>Les symboles du palmier</a:t>
            </a:r>
            <a:endParaRPr lang="fr-FR" sz="1400" b="1" dirty="0" smtClean="0">
              <a:solidFill>
                <a:srgbClr val="B2B2B2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fr-FR" sz="1400" b="1" dirty="0">
              <a:solidFill>
                <a:srgbClr val="B2B2B2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fr-FR" sz="2200" b="1" dirty="0" smtClean="0">
                <a:solidFill>
                  <a:srgbClr val="B2B2B2"/>
                </a:solidFill>
              </a:rPr>
              <a:t>Les Palmiers adaptés au climat du Midi Toulousain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fr-FR" sz="1400" b="1" dirty="0">
              <a:solidFill>
                <a:srgbClr val="B2B2B2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fr-FR" sz="2200" b="1" dirty="0" smtClean="0">
                <a:solidFill>
                  <a:srgbClr val="B2B2B2"/>
                </a:solidFill>
              </a:rPr>
              <a:t>Le palmier et le monde des arts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fr-FR" sz="2200" b="1" dirty="0" smtClean="0">
              <a:solidFill>
                <a:srgbClr val="FFFF00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fr-FR" sz="2200" b="1" dirty="0" smtClean="0">
                <a:solidFill>
                  <a:srgbClr val="FFFF00"/>
                </a:solidFill>
              </a:rPr>
              <a:t>Les ravageurs du palmier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fr-FR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76200" y="622300"/>
            <a:ext cx="8959850" cy="142875"/>
          </a:xfrm>
          <a:prstGeom prst="flowChartAlternateProcess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>
                  <a:alpha val="80000"/>
                </a:srgbClr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800" b="1" dirty="0">
                <a:solidFill>
                  <a:srgbClr val="FFFF00"/>
                </a:solidFill>
              </a:rPr>
              <a:t>Plan de la présentation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1438" y="836613"/>
            <a:ext cx="9072562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fr-FR" sz="2800" b="1" dirty="0" smtClean="0">
                <a:solidFill>
                  <a:srgbClr val="FFFF00"/>
                </a:solidFill>
              </a:rPr>
              <a:t>Introduction</a:t>
            </a:r>
            <a:endParaRPr lang="fr-FR" sz="2800" b="1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fr-FR" sz="1400" b="1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fr-FR" sz="2200" b="1" dirty="0" smtClean="0">
                <a:solidFill>
                  <a:srgbClr val="B2B2B2"/>
                </a:solidFill>
              </a:rPr>
              <a:t>Les symboles du palmier </a:t>
            </a:r>
            <a:endParaRPr lang="fr-FR" sz="1400" b="1" dirty="0" smtClean="0">
              <a:solidFill>
                <a:srgbClr val="B2B2B2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fr-FR" sz="1400" b="1" dirty="0">
              <a:solidFill>
                <a:srgbClr val="B2B2B2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fr-FR" sz="2200" b="1" dirty="0" smtClean="0">
                <a:solidFill>
                  <a:srgbClr val="B2B2B2"/>
                </a:solidFill>
              </a:rPr>
              <a:t>Les Palmiers adaptés au climat du Midi Toulousain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fr-FR" sz="1400" b="1" dirty="0">
              <a:solidFill>
                <a:srgbClr val="B2B2B2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fr-FR" sz="2200" b="1" dirty="0" smtClean="0">
                <a:solidFill>
                  <a:srgbClr val="B2B2B2"/>
                </a:solidFill>
              </a:rPr>
              <a:t>Le palmier et le monde des arts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fr-FR" sz="2200" b="1" dirty="0" smtClean="0">
              <a:solidFill>
                <a:srgbClr val="B2B2B2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fr-FR" sz="2200" b="1" dirty="0" smtClean="0">
                <a:solidFill>
                  <a:srgbClr val="B2B2B2"/>
                </a:solidFill>
              </a:rPr>
              <a:t>Les ravageurs du palmier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fr-FR" sz="2200" b="1" dirty="0">
              <a:solidFill>
                <a:srgbClr val="B2B2B2"/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EED8FEFC-3BDF-4332-B5BC-0E340156E974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EED8FEFC-3BDF-4332-B5BC-0E340156E974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>
              <a:spcBef>
                <a:spcPct val="50000"/>
              </a:spcBef>
              <a:buFont typeface="+mj-lt"/>
              <a:buAutoNum type="arabicPeriod" startAt="5"/>
            </a:pPr>
            <a:r>
              <a:rPr lang="fr-FR" sz="2800" b="1" dirty="0" smtClean="0">
                <a:solidFill>
                  <a:srgbClr val="FFFF00"/>
                </a:solidFill>
              </a:rPr>
              <a:t>Les ravageurs du palmier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571472" y="714356"/>
            <a:ext cx="7848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ct val="10000"/>
              </a:spcAft>
            </a:pPr>
            <a:r>
              <a:rPr lang="fr-FR" sz="2000" b="1" dirty="0" smtClean="0">
                <a:solidFill>
                  <a:srgbClr val="FFFA00"/>
                </a:solidFill>
              </a:rPr>
              <a:t>Les  parasites:  Le Charançon rouge, etc.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928662" y="1142984"/>
            <a:ext cx="759735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spcAft>
                <a:spcPct val="10000"/>
              </a:spcAft>
            </a:pPr>
            <a:r>
              <a:rPr lang="fr-FR" sz="2000" b="1" dirty="0" smtClean="0">
                <a:solidFill>
                  <a:srgbClr val="FFFA00"/>
                </a:solidFill>
              </a:rPr>
              <a:t>Le </a:t>
            </a:r>
            <a:r>
              <a:rPr lang="fr-FR" sz="2000" b="1" dirty="0" err="1" smtClean="0">
                <a:solidFill>
                  <a:srgbClr val="FFFA00"/>
                </a:solidFill>
              </a:rPr>
              <a:t>Paysandisia</a:t>
            </a:r>
            <a:r>
              <a:rPr lang="fr-FR" sz="2000" b="1" dirty="0" smtClean="0">
                <a:solidFill>
                  <a:srgbClr val="FFFA00"/>
                </a:solidFill>
              </a:rPr>
              <a:t> </a:t>
            </a:r>
            <a:r>
              <a:rPr lang="fr-FR" sz="2000" b="1" dirty="0" err="1" smtClean="0">
                <a:solidFill>
                  <a:srgbClr val="FFFA00"/>
                </a:solidFill>
              </a:rPr>
              <a:t>Archon</a:t>
            </a:r>
            <a:r>
              <a:rPr lang="fr-FR" sz="2000" b="1" dirty="0" smtClean="0">
                <a:solidFill>
                  <a:srgbClr val="FFFA00"/>
                </a:solidFill>
              </a:rPr>
              <a:t> :</a:t>
            </a:r>
          </a:p>
          <a:p>
            <a:pPr algn="just">
              <a:spcBef>
                <a:spcPct val="20000"/>
              </a:spcBef>
              <a:spcAft>
                <a:spcPct val="10000"/>
              </a:spcAft>
            </a:pPr>
            <a:r>
              <a:rPr lang="fr-FR" sz="2000" b="1" dirty="0" smtClean="0">
                <a:solidFill>
                  <a:srgbClr val="FFFA00"/>
                </a:solidFill>
              </a:rPr>
              <a:t>	 ressemble à un papillon de nuit, mais c’est un papillon de jour, originaire de l’Uruguay et l’Argentine centrale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3141" y="2714620"/>
            <a:ext cx="4047827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73669" y="2692318"/>
            <a:ext cx="4513173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EED8FEFC-3BDF-4332-B5BC-0E340156E974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>
              <a:spcBef>
                <a:spcPct val="50000"/>
              </a:spcBef>
              <a:buFont typeface="+mj-lt"/>
              <a:buAutoNum type="arabicPeriod" startAt="5"/>
            </a:pPr>
            <a:r>
              <a:rPr lang="fr-FR" sz="2800" b="1" dirty="0" smtClean="0">
                <a:solidFill>
                  <a:srgbClr val="FFFF00"/>
                </a:solidFill>
              </a:rPr>
              <a:t>Les ravageurs du palmier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714348" y="642918"/>
            <a:ext cx="759735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spcAft>
                <a:spcPct val="10000"/>
              </a:spcAft>
            </a:pPr>
            <a:r>
              <a:rPr lang="fr-FR" sz="2000" b="1" dirty="0" smtClean="0">
                <a:solidFill>
                  <a:srgbClr val="FFFA00"/>
                </a:solidFill>
              </a:rPr>
              <a:t>Le </a:t>
            </a:r>
            <a:r>
              <a:rPr lang="fr-FR" sz="2000" b="1" dirty="0" err="1" smtClean="0">
                <a:solidFill>
                  <a:srgbClr val="FFFA00"/>
                </a:solidFill>
              </a:rPr>
              <a:t>Charençon</a:t>
            </a:r>
            <a:r>
              <a:rPr lang="fr-FR" sz="2000" b="1" dirty="0" smtClean="0">
                <a:solidFill>
                  <a:srgbClr val="FFFA00"/>
                </a:solidFill>
              </a:rPr>
              <a:t> Rouge:</a:t>
            </a:r>
          </a:p>
          <a:p>
            <a:pPr algn="just">
              <a:spcBef>
                <a:spcPct val="20000"/>
              </a:spcBef>
              <a:spcAft>
                <a:spcPct val="10000"/>
              </a:spcAft>
            </a:pPr>
            <a:r>
              <a:rPr lang="fr-FR" sz="2000" b="1" dirty="0" smtClean="0">
                <a:solidFill>
                  <a:srgbClr val="FFFA00"/>
                </a:solidFill>
              </a:rPr>
              <a:t>	 </a:t>
            </a:r>
            <a:r>
              <a:rPr lang="fr-FR" sz="2000" b="1" dirty="0" err="1" smtClean="0">
                <a:solidFill>
                  <a:srgbClr val="FFFA00"/>
                </a:solidFill>
              </a:rPr>
              <a:t>Rhynchoforus</a:t>
            </a:r>
            <a:r>
              <a:rPr lang="fr-FR" sz="2000" b="1" dirty="0" smtClean="0">
                <a:solidFill>
                  <a:srgbClr val="FFFA00"/>
                </a:solidFill>
              </a:rPr>
              <a:t> ferrugineux olivier, c’est un coléoptère originaire d’Indonésie et Micronésie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2500306"/>
            <a:ext cx="3951938" cy="262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857364"/>
            <a:ext cx="34575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32" y="4071942"/>
            <a:ext cx="293514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EED8FEFC-3BDF-4332-B5BC-0E340156E974}" type="slidenum">
              <a:rPr lang="fr-FR" smtClean="0"/>
              <a:pPr/>
              <a:t>32</a:t>
            </a:fld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38984" y="857232"/>
            <a:ext cx="5547660" cy="500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0862" y="5857892"/>
            <a:ext cx="903905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74486" y="2"/>
            <a:ext cx="676656" cy="85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EED8FEFC-3BDF-4332-B5BC-0E340156E974}" type="slidenum">
              <a:rPr lang="fr-FR" smtClean="0"/>
              <a:pPr/>
              <a:t>33</a:t>
            </a:fld>
            <a:endParaRPr lang="fr-FR"/>
          </a:p>
        </p:txBody>
      </p:sp>
      <p:pic>
        <p:nvPicPr>
          <p:cNvPr id="1027" name="Picture 3" descr="RÃ©sultat de recherche d'images pour &quot;palmiers de collection&quot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" y="357166"/>
            <a:ext cx="9126000" cy="6084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71472" y="0"/>
            <a:ext cx="8004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5400" b="1" dirty="0" smtClean="0">
                <a:ln w="11430"/>
                <a:solidFill>
                  <a:srgbClr val="F7C40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Merci de votre attention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958000"/>
            <a:ext cx="903905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EED8FEFC-3BDF-4332-B5BC-0E340156E974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fr-FR" sz="2800" b="1" dirty="0" smtClean="0">
                <a:solidFill>
                  <a:srgbClr val="FFFF00"/>
                </a:solidFill>
              </a:rPr>
              <a:t>Introduction :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642910" y="1785926"/>
            <a:ext cx="7848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10000"/>
              </a:spcAft>
            </a:pPr>
            <a:r>
              <a:rPr lang="fr-FR" sz="2800" b="1" dirty="0" smtClean="0">
                <a:solidFill>
                  <a:srgbClr val="FFFA00"/>
                </a:solidFill>
              </a:rPr>
              <a:t>Origine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642910" y="2217974"/>
            <a:ext cx="7848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10000"/>
              </a:spcAft>
            </a:pPr>
            <a:r>
              <a:rPr lang="fr-FR" sz="2800" b="1" dirty="0" smtClean="0">
                <a:solidFill>
                  <a:srgbClr val="FFFA00"/>
                </a:solidFill>
              </a:rPr>
              <a:t>Vocabulaire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63442" y="3601870"/>
            <a:ext cx="180780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EED8FEFC-3BDF-4332-B5BC-0E340156E974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6200" y="622300"/>
            <a:ext cx="8959850" cy="142875"/>
          </a:xfrm>
          <a:prstGeom prst="flowChartAlternateProcess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>
                  <a:alpha val="80000"/>
                </a:srgbClr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800" b="1" dirty="0">
                <a:solidFill>
                  <a:srgbClr val="FFFF00"/>
                </a:solidFill>
              </a:rPr>
              <a:t>Plan de la présentation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1438" y="836613"/>
            <a:ext cx="9072562" cy="413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fr-FR" sz="1400" b="1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fr-FR" sz="2200" b="1" dirty="0" smtClean="0">
                <a:solidFill>
                  <a:srgbClr val="B2B2B2"/>
                </a:solidFill>
              </a:rPr>
              <a:t>Introduction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fr-FR" sz="1400" b="1" dirty="0" smtClean="0">
              <a:solidFill>
                <a:srgbClr val="B2B2B2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fr-FR" sz="2200" b="1" dirty="0" smtClean="0">
                <a:solidFill>
                  <a:srgbClr val="FFFF00"/>
                </a:solidFill>
              </a:rPr>
              <a:t>Les symboles du palmier</a:t>
            </a:r>
            <a:endParaRPr lang="fr-FR" sz="1400" b="1" dirty="0">
              <a:solidFill>
                <a:srgbClr val="B2B2B2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fr-FR" sz="1400" b="1" dirty="0">
              <a:solidFill>
                <a:srgbClr val="B2B2B2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fr-FR" sz="2200" b="1" dirty="0" smtClean="0">
                <a:solidFill>
                  <a:srgbClr val="B2B2B2"/>
                </a:solidFill>
              </a:rPr>
              <a:t>Les Palmiers adaptés au climat du Midi Toulousain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fr-FR" sz="1400" b="1" dirty="0">
              <a:solidFill>
                <a:srgbClr val="B2B2B2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fr-FR" sz="2200" b="1" dirty="0" smtClean="0">
                <a:solidFill>
                  <a:srgbClr val="B2B2B2"/>
                </a:solidFill>
              </a:rPr>
              <a:t>Le palmier et le monde des arts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fr-FR" sz="1400" b="1" dirty="0">
              <a:solidFill>
                <a:srgbClr val="B2B2B2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fr-FR" sz="2200" b="1" dirty="0" smtClean="0">
                <a:solidFill>
                  <a:srgbClr val="B2B2B2"/>
                </a:solidFill>
              </a:rPr>
              <a:t>Les ravageurs du palmier</a:t>
            </a:r>
            <a:endParaRPr lang="fr-FR" sz="2200" b="1" dirty="0">
              <a:solidFill>
                <a:srgbClr val="B2B2B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EED8FEFC-3BDF-4332-B5BC-0E340156E974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>
              <a:spcBef>
                <a:spcPct val="50000"/>
              </a:spcBef>
              <a:buFont typeface="+mj-lt"/>
              <a:buAutoNum type="arabicPeriod" startAt="2"/>
            </a:pPr>
            <a:r>
              <a:rPr lang="fr-FR" sz="2800" b="1" dirty="0" smtClean="0">
                <a:solidFill>
                  <a:srgbClr val="FFFF00"/>
                </a:solidFill>
              </a:rPr>
              <a:t>Les symboles du palmier 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611560" y="908050"/>
            <a:ext cx="7848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ct val="10000"/>
              </a:spcAft>
            </a:pPr>
            <a:r>
              <a:rPr lang="fr-FR" sz="2000" b="1" dirty="0" smtClean="0">
                <a:solidFill>
                  <a:srgbClr val="FFFA00"/>
                </a:solidFill>
              </a:rPr>
              <a:t>Le palmier est le symbole d’exotisme, de voyage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611560" y="1844824"/>
            <a:ext cx="78488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spcAft>
                <a:spcPct val="10000"/>
              </a:spcAft>
            </a:pPr>
            <a:r>
              <a:rPr lang="fr-FR" sz="2000" b="1" dirty="0" smtClean="0">
                <a:solidFill>
                  <a:srgbClr val="FFFA00"/>
                </a:solidFill>
              </a:rPr>
              <a:t>La palme (du palmier) est considérée comme symbole de  vitalité, de victoire.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611560" y="2708920"/>
            <a:ext cx="78488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spcAft>
                <a:spcPct val="10000"/>
              </a:spcAft>
            </a:pPr>
            <a:r>
              <a:rPr lang="fr-FR" sz="2000" b="1" dirty="0" smtClean="0">
                <a:solidFill>
                  <a:srgbClr val="FFFA00"/>
                </a:solidFill>
              </a:rPr>
              <a:t>Parmi les symboles distinctifs on peut citer les palmes académiques, la palme d’or du festival de Canne, etc.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611560" y="4437112"/>
            <a:ext cx="78488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spcAft>
                <a:spcPct val="10000"/>
              </a:spcAft>
            </a:pPr>
            <a:r>
              <a:rPr lang="fr-FR" sz="2000" b="1" dirty="0" smtClean="0">
                <a:solidFill>
                  <a:srgbClr val="FFFA00"/>
                </a:solidFill>
              </a:rPr>
              <a:t>Les palmes sur les tombeaux représentent les symboles universels de la bravoure, de la puissance, du courage, mais aussi du martyre. 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32240" y="836712"/>
            <a:ext cx="1669089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832" y="3429000"/>
            <a:ext cx="514117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776" y="3429000"/>
            <a:ext cx="368186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79712" y="3429000"/>
            <a:ext cx="454979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26077" y="3429000"/>
            <a:ext cx="1701000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54269" y="3429000"/>
            <a:ext cx="707400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861347" y="5445224"/>
            <a:ext cx="839213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41667" y="5445224"/>
            <a:ext cx="1334441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725443" y="5445224"/>
            <a:ext cx="1978964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109819" y="5445224"/>
            <a:ext cx="1198485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EED8FEFC-3BDF-4332-B5BC-0E340156E974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6200" y="622300"/>
            <a:ext cx="8959850" cy="142875"/>
          </a:xfrm>
          <a:prstGeom prst="flowChartAlternateProcess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>
                  <a:alpha val="80000"/>
                </a:srgbClr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800" b="1" dirty="0">
                <a:solidFill>
                  <a:srgbClr val="FFFF00"/>
                </a:solidFill>
              </a:rPr>
              <a:t>Plan de la présentation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1438" y="836613"/>
            <a:ext cx="9072562" cy="413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fr-FR" sz="1400" b="1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fr-FR" sz="2200" b="1" dirty="0" smtClean="0">
                <a:solidFill>
                  <a:srgbClr val="B2B2B2"/>
                </a:solidFill>
              </a:rPr>
              <a:t>Introduction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fr-FR" sz="1400" b="1" dirty="0">
              <a:solidFill>
                <a:srgbClr val="B2B2B2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fr-FR" sz="2200" b="1" dirty="0" smtClean="0">
                <a:solidFill>
                  <a:srgbClr val="B2B2B2"/>
                </a:solidFill>
              </a:rPr>
              <a:t>Les symboles du palmier</a:t>
            </a:r>
            <a:endParaRPr lang="fr-FR" sz="1400" b="1" dirty="0" smtClean="0">
              <a:solidFill>
                <a:srgbClr val="B2B2B2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fr-FR" sz="1400" b="1" dirty="0">
              <a:solidFill>
                <a:srgbClr val="B2B2B2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fr-FR" sz="2200" b="1" dirty="0" smtClean="0">
                <a:solidFill>
                  <a:srgbClr val="FFFF00"/>
                </a:solidFill>
              </a:rPr>
              <a:t>Les Palmiers adaptés au climat du Midi Toulousain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fr-FR" sz="1400" b="1" dirty="0">
              <a:solidFill>
                <a:srgbClr val="B2B2B2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fr-FR" sz="2200" b="1" dirty="0" smtClean="0">
                <a:solidFill>
                  <a:srgbClr val="B2B2B2"/>
                </a:solidFill>
              </a:rPr>
              <a:t>Le palmier et le monde des arts</a:t>
            </a:r>
            <a:endParaRPr lang="fr-FR" sz="2200" b="1" dirty="0">
              <a:solidFill>
                <a:srgbClr val="B2B2B2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fr-FR" sz="1400" b="1" dirty="0">
              <a:solidFill>
                <a:srgbClr val="B2B2B2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fr-FR" sz="2200" b="1" dirty="0" smtClean="0">
                <a:solidFill>
                  <a:srgbClr val="B2B2B2"/>
                </a:solidFill>
              </a:rPr>
              <a:t>Les ravageurs du palmier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EED8FEFC-3BDF-4332-B5BC-0E340156E974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>
              <a:spcBef>
                <a:spcPct val="50000"/>
              </a:spcBef>
              <a:buFont typeface="+mj-lt"/>
              <a:buAutoNum type="arabicPeriod" startAt="3"/>
            </a:pPr>
            <a:r>
              <a:rPr lang="fr-FR" sz="2400" b="1" dirty="0" smtClean="0">
                <a:solidFill>
                  <a:srgbClr val="FFFF00"/>
                </a:solidFill>
              </a:rPr>
              <a:t>Les Palmiers adaptés au climat du Midi Toulousain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979712" y="764704"/>
            <a:ext cx="48965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10000"/>
              </a:spcAft>
            </a:pPr>
            <a:r>
              <a:rPr lang="fr-FR" sz="2000" b="1" i="1" dirty="0" smtClean="0">
                <a:solidFill>
                  <a:srgbClr val="FFFA00"/>
                </a:solidFill>
              </a:rPr>
              <a:t>Le </a:t>
            </a:r>
            <a:r>
              <a:rPr lang="fr-FR" sz="2000" b="1" i="1" dirty="0" err="1" smtClean="0">
                <a:solidFill>
                  <a:srgbClr val="FFFA00"/>
                </a:solidFill>
              </a:rPr>
              <a:t>Trachycarpus</a:t>
            </a:r>
            <a:r>
              <a:rPr lang="fr-FR" sz="2000" b="1" i="1" dirty="0" smtClean="0">
                <a:solidFill>
                  <a:srgbClr val="FFFA00"/>
                </a:solidFill>
              </a:rPr>
              <a:t>  </a:t>
            </a:r>
            <a:r>
              <a:rPr lang="fr-FR" sz="2000" b="1" i="1" dirty="0" err="1" smtClean="0">
                <a:solidFill>
                  <a:srgbClr val="FFFA00"/>
                </a:solidFill>
              </a:rPr>
              <a:t>fortunéi</a:t>
            </a:r>
            <a:r>
              <a:rPr lang="fr-FR" sz="2000" b="1" i="1" dirty="0" smtClean="0">
                <a:solidFill>
                  <a:srgbClr val="FFFA00"/>
                </a:solidFill>
              </a:rPr>
              <a:t> </a:t>
            </a:r>
          </a:p>
        </p:txBody>
      </p:sp>
      <p:pic>
        <p:nvPicPr>
          <p:cNvPr id="5" name="Picture 2" descr="RÃ©sultat de recherche d'images pour &quot;Le Trachycarpus fortunÃ©i&quot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357298"/>
            <a:ext cx="4581818" cy="5040000"/>
          </a:xfrm>
          <a:prstGeom prst="rect">
            <a:avLst/>
          </a:prstGeom>
          <a:noFill/>
        </p:spPr>
      </p:pic>
      <p:pic>
        <p:nvPicPr>
          <p:cNvPr id="6" name="Picture 4" descr="RÃ©sultat de recherche d'images pour &quot;Le Trachycarpus fortunÃ©i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357298"/>
            <a:ext cx="3783783" cy="50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EED8FEFC-3BDF-4332-B5BC-0E340156E974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>
              <a:spcBef>
                <a:spcPct val="50000"/>
              </a:spcBef>
              <a:buFont typeface="+mj-lt"/>
              <a:buAutoNum type="arabicPeriod" startAt="3"/>
            </a:pPr>
            <a:r>
              <a:rPr lang="fr-FR" sz="2400" b="1" dirty="0" smtClean="0">
                <a:solidFill>
                  <a:srgbClr val="FFFF00"/>
                </a:solidFill>
              </a:rPr>
              <a:t>Les Palmiers adaptés au climat du Midi Toulousain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979712" y="764704"/>
            <a:ext cx="48965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10000"/>
              </a:spcAft>
            </a:pPr>
            <a:r>
              <a:rPr lang="fr-FR" sz="2000" b="1" i="1" dirty="0" smtClean="0">
                <a:solidFill>
                  <a:srgbClr val="FFFA00"/>
                </a:solidFill>
              </a:rPr>
              <a:t>Le </a:t>
            </a:r>
            <a:r>
              <a:rPr lang="fr-FR" sz="2000" b="1" i="1" dirty="0" err="1" smtClean="0">
                <a:solidFill>
                  <a:srgbClr val="FFFA00"/>
                </a:solidFill>
              </a:rPr>
              <a:t>Trachycarpus</a:t>
            </a:r>
            <a:r>
              <a:rPr lang="fr-FR" sz="2000" b="1" i="1" dirty="0" smtClean="0">
                <a:solidFill>
                  <a:srgbClr val="FFFA00"/>
                </a:solidFill>
              </a:rPr>
              <a:t>  </a:t>
            </a:r>
            <a:r>
              <a:rPr lang="fr-FR" sz="2000" b="1" i="1" dirty="0" err="1" smtClean="0">
                <a:solidFill>
                  <a:srgbClr val="FFFA00"/>
                </a:solidFill>
              </a:rPr>
              <a:t>wagnérianus</a:t>
            </a:r>
            <a:endParaRPr lang="fr-FR" sz="2000" b="1" i="1" dirty="0" smtClean="0">
              <a:solidFill>
                <a:srgbClr val="FFFA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916832"/>
            <a:ext cx="217235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Image associé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3848" y="1340768"/>
            <a:ext cx="5184576" cy="5184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613</TotalTime>
  <Words>611</Words>
  <Application>Microsoft Office PowerPoint</Application>
  <PresentationFormat>Affichage à l'écran (4:3)</PresentationFormat>
  <Paragraphs>163</Paragraphs>
  <Slides>33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Débit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</vt:vector>
  </TitlesOfParts>
  <Company>THV(c)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THV (c)</dc:creator>
  <cp:lastModifiedBy>Philippe</cp:lastModifiedBy>
  <cp:revision>82</cp:revision>
  <dcterms:created xsi:type="dcterms:W3CDTF">2019-01-15T11:13:21Z</dcterms:created>
  <dcterms:modified xsi:type="dcterms:W3CDTF">2019-02-04T09:52:24Z</dcterms:modified>
</cp:coreProperties>
</file>